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9" r:id="rId2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6" Type="http://schemas.openxmlformats.org/officeDocument/2006/relationships/slide" Target="slides/slide10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D0BDB66-A30C-85CC-DFFA-2F914FA6600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614C55-BD9E-48E1-B5E6-E977BC20A91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2" name="Rectangle 2">
            <a:extLst>
              <a:ext uri="{FF2B5EF4-FFF2-40B4-BE49-F238E27FC236}">
                <a16:creationId xmlns:a16="http://schemas.microsoft.com/office/drawing/2014/main" id="{5F12B091-DABE-C9E1-D4D6-6BDCB81913FD}"/>
              </a:ext>
            </a:extLst>
          </p:cNvPr>
          <p:cNvSpPr>
            <a:spLocks noRot="1" noChangeArrowheads="1" noTextEdit="1"/>
          </p:cNvSpPr>
          <p:nvPr>
            <p:ph type="sldImg"/>
          </p:nvPr>
        </p:nvSpPr>
        <p:spPr>
          <a:ln/>
        </p:spPr>
      </p:sp>
      <p:sp>
        <p:nvSpPr>
          <p:cNvPr id="107523" name="Rectangle 3">
            <a:extLst>
              <a:ext uri="{FF2B5EF4-FFF2-40B4-BE49-F238E27FC236}">
                <a16:creationId xmlns:a16="http://schemas.microsoft.com/office/drawing/2014/main" id="{FF1F6720-ABD4-7613-5A67-9EE1AA4F1576}"/>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9.xml"/></Relationships>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9D05BC2E-86B6-9AC6-7E0D-288A92D6C8FA}"/>
              </a:ext>
            </a:extLst>
          </p:cNvPr>
          <p:cNvSpPr>
            <a:spLocks noGrp="1" noChangeArrowheads="1"/>
          </p:cNvSpPr>
          <p:nvPr>
            <p:ph type="title"/>
          </p:nvPr>
        </p:nvSpPr>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6499" name="Line 3">
            <a:extLst>
              <a:ext uri="{FF2B5EF4-FFF2-40B4-BE49-F238E27FC236}">
                <a16:creationId xmlns:a16="http://schemas.microsoft.com/office/drawing/2014/main" id="{C5F81004-B2A5-00B8-118F-22F32D7B220A}"/>
              </a:ext>
            </a:extLst>
          </p:cNvPr>
          <p:cNvSpPr>
            <a:spLocks noChangeShapeType="1"/>
          </p:cNvSpPr>
          <p:nvPr/>
        </p:nvSpPr>
        <p:spPr bwMode="auto">
          <a:xfrm>
            <a:off x="51054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0" name="Line 4">
            <a:extLst>
              <a:ext uri="{FF2B5EF4-FFF2-40B4-BE49-F238E27FC236}">
                <a16:creationId xmlns:a16="http://schemas.microsoft.com/office/drawing/2014/main" id="{26F3A4C3-E68C-2E92-A813-366D0BD818EE}"/>
              </a:ext>
            </a:extLst>
          </p:cNvPr>
          <p:cNvSpPr>
            <a:spLocks noChangeShapeType="1"/>
          </p:cNvSpPr>
          <p:nvPr/>
        </p:nvSpPr>
        <p:spPr bwMode="auto">
          <a:xfrm flipH="1">
            <a:off x="54864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1" name="Text Box 5">
            <a:extLst>
              <a:ext uri="{FF2B5EF4-FFF2-40B4-BE49-F238E27FC236}">
                <a16:creationId xmlns:a16="http://schemas.microsoft.com/office/drawing/2014/main" id="{5301CA2A-3D23-C05B-E65D-CC511E509F72}"/>
              </a:ext>
            </a:extLst>
          </p:cNvPr>
          <p:cNvSpPr txBox="1">
            <a:spLocks noChangeArrowheads="1"/>
          </p:cNvSpPr>
          <p:nvPr/>
        </p:nvSpPr>
        <p:spPr bwMode="auto">
          <a:xfrm>
            <a:off x="381000" y="2286000"/>
            <a:ext cx="30400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Team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Collaborative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Research Network</a:t>
            </a:r>
          </a:p>
        </p:txBody>
      </p:sp>
      <p:sp>
        <p:nvSpPr>
          <p:cNvPr id="106502" name="Text Box 6">
            <a:extLst>
              <a:ext uri="{FF2B5EF4-FFF2-40B4-BE49-F238E27FC236}">
                <a16:creationId xmlns:a16="http://schemas.microsoft.com/office/drawing/2014/main" id="{B7524E83-C771-805F-5AE4-5094E024175C}"/>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6503" name="Text Box 7">
            <a:extLst>
              <a:ext uri="{FF2B5EF4-FFF2-40B4-BE49-F238E27FC236}">
                <a16:creationId xmlns:a16="http://schemas.microsoft.com/office/drawing/2014/main" id="{4284940B-A6EE-82F8-5232-088FB0FD8AD0}"/>
              </a:ext>
            </a:extLst>
          </p:cNvPr>
          <p:cNvSpPr txBox="1">
            <a:spLocks noChangeArrowheads="1"/>
          </p:cNvSpPr>
          <p:nvPr/>
        </p:nvSpPr>
        <p:spPr bwMode="auto">
          <a:xfrm>
            <a:off x="6781800" y="3657600"/>
            <a:ext cx="23622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Supportive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and IRB members at each site</a:t>
            </a:r>
          </a:p>
        </p:txBody>
      </p:sp>
      <p:sp>
        <p:nvSpPr>
          <p:cNvPr id="106504" name="Text Box 8">
            <a:extLst>
              <a:ext uri="{FF2B5EF4-FFF2-40B4-BE49-F238E27FC236}">
                <a16:creationId xmlns:a16="http://schemas.microsoft.com/office/drawing/2014/main" id="{C11CCFE7-9B1A-8360-1015-368628DD2BCB}"/>
              </a:ext>
            </a:extLst>
          </p:cNvPr>
          <p:cNvSpPr txBox="1">
            <a:spLocks noChangeArrowheads="1"/>
          </p:cNvSpPr>
          <p:nvPr/>
        </p:nvSpPr>
        <p:spPr bwMode="auto">
          <a:xfrm>
            <a:off x="5867400" y="1981200"/>
            <a:ext cx="28956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1-150 Sites &amp;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Each Site Co-PI responsible for obtaining  IRB approval</a:t>
            </a:r>
          </a:p>
        </p:txBody>
      </p:sp>
      <p:sp>
        <p:nvSpPr>
          <p:cNvPr id="106505" name="Line 9">
            <a:extLst>
              <a:ext uri="{FF2B5EF4-FFF2-40B4-BE49-F238E27FC236}">
                <a16:creationId xmlns:a16="http://schemas.microsoft.com/office/drawing/2014/main" id="{277A76EC-EBE0-6F20-850F-DA076A4141B2}"/>
              </a:ext>
            </a:extLst>
          </p:cNvPr>
          <p:cNvSpPr>
            <a:spLocks noChangeShapeType="1"/>
          </p:cNvSpPr>
          <p:nvPr/>
        </p:nvSpPr>
        <p:spPr bwMode="auto">
          <a:xfrm>
            <a:off x="7010400" y="44196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6" name="Text Box 10">
            <a:extLst>
              <a:ext uri="{FF2B5EF4-FFF2-40B4-BE49-F238E27FC236}">
                <a16:creationId xmlns:a16="http://schemas.microsoft.com/office/drawing/2014/main" id="{5BF7239B-02EA-0C6B-06A7-74A448A44638}"/>
              </a:ext>
            </a:extLst>
          </p:cNvPr>
          <p:cNvSpPr txBox="1">
            <a:spLocks noChangeArrowheads="1"/>
          </p:cNvSpPr>
          <p:nvPr/>
        </p:nvSpPr>
        <p:spPr bwMode="auto">
          <a:xfrm>
            <a:off x="6019800" y="5105400"/>
            <a:ext cx="335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 approval Deadline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In or Out of  the Study</a:t>
            </a:r>
          </a:p>
        </p:txBody>
      </p:sp>
      <p:sp>
        <p:nvSpPr>
          <p:cNvPr id="106507" name="Line 11">
            <a:extLst>
              <a:ext uri="{FF2B5EF4-FFF2-40B4-BE49-F238E27FC236}">
                <a16:creationId xmlns:a16="http://schemas.microsoft.com/office/drawing/2014/main" id="{7D92FBEA-BE0B-FADA-E89B-333727D62D12}"/>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8" name="Line 12">
            <a:extLst>
              <a:ext uri="{FF2B5EF4-FFF2-40B4-BE49-F238E27FC236}">
                <a16:creationId xmlns:a16="http://schemas.microsoft.com/office/drawing/2014/main" id="{7F0EF604-E913-83CC-0BFE-747BCC99C19B}"/>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